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8" r:id="rId14"/>
  </p:sldIdLst>
  <p:sldSz cx="12192000" cy="6858000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Montserrat" panose="020B0604020202020204" charset="-52"/>
      <p:regular r:id="rId18"/>
      <p:bold r:id="rId19"/>
      <p:italic r:id="rId20"/>
      <p:boldItalic r:id="rId21"/>
    </p:embeddedFont>
    <p:embeddedFont>
      <p:font typeface="Montserrat SemiBold" panose="020B0604020202020204" charset="-52"/>
      <p:bold r:id="rId22"/>
      <p:bold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 Light" panose="020B0604020202020204" charset="-52"/>
      <p:regular r:id="rId28"/>
      <p:italic r:id="rId29"/>
    </p:embeddedFont>
    <p:embeddedFont>
      <p:font typeface="Open Sans" panose="020B0604020202020204" charset="0"/>
      <p:regular r:id="rId30"/>
      <p:bold r:id="rId31"/>
      <p:italic r:id="rId32"/>
      <p:boldItalic r:id="rId33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5AFEDB5-9951-4DDD-9BE4-AEF54DC5A559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r>
              <a:rPr lang="en-US" noProof="0" dirty="0"/>
              <a:t>   </a:t>
            </a:r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B1D308E-5D05-4D43-A8D8-E6F4179576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12099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89998-7E8C-4A0B-9AA1-348D63044A4B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170CA-EE3C-4916-8963-745DF4D6554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8CFF-0C44-48BD-9534-ED06947B34EA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EE8C68-A804-4F69-AB6B-416CB0571A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5F90E-0B44-4E19-9CA4-5934D488AC72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FED6A-8C04-4616-80F6-511232D4C01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DB4C9-ACE0-45E9-991B-93E27E7C237F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32F07A-72B9-43A4-811D-81B223BBCD6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828B-9344-4E28-B77F-2A3EADF54FCD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25E29-D21D-4DE2-97D8-5DD0043499D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46130-3CE8-4E7F-B1C6-A4FBBA84A63C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88D8C-557E-466C-A21F-C5D86C7F98E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E6BA1-2BC9-4868-997D-DDFF10389F23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CEA3B-ADF4-4236-B46D-6B8CD838E35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E046B-A3AE-4CF3-9004-208BDF84389B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C0352-354A-4A72-A5D7-D6880F39255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10C2E-1279-4506-8CD3-7D61944CFE9D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AEA2E-4568-4D2F-9C2B-DD215A30911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4FBF2-4F6B-4167-B6CC-7A1E49037066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A893D5-60E5-416F-8F8B-53E90EE3889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5094F-5D79-4C99-8597-A73B095F8F3F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A3A89-CE74-4329-8CDE-DCB84A7F866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A26C49-E015-4272-87AA-C35DA29CF27E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E6C6DE5-156B-49E4-94B6-5038F01E1ED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beysbolki/atlantis_1329/beysbolka_rapper_cotton_s_5_klinev_plastikovaya_zastyezhka_280_articul_254179_s/color_belyy,_temno-siniy/" TargetMode="External"/><Relationship Id="rId13" Type="http://schemas.openxmlformats.org/officeDocument/2006/relationships/image" Target="../media/image52.png"/><Relationship Id="rId18" Type="http://schemas.openxmlformats.org/officeDocument/2006/relationships/image" Target="../media/image56.jpeg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ruchki_i_karandashi/metallicheskie_ruchki_b1/ruchka_sharikovaya_solo_articul_38023/color_belyy/" TargetMode="External"/><Relationship Id="rId12" Type="http://schemas.openxmlformats.org/officeDocument/2006/relationships/image" Target="../media/image51.png"/><Relationship Id="rId17" Type="http://schemas.openxmlformats.org/officeDocument/2006/relationships/image" Target="../media/image55.jpeg"/><Relationship Id="rId2" Type="http://schemas.openxmlformats.org/officeDocument/2006/relationships/image" Target="../media/image49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tolstovki/muzhskie_1103/thclothes_4079/tolstovka_s_kapyushonom_uniseks_phoenix_320_articul_355001/color_kremovyy/" TargetMode="External"/><Relationship Id="rId11" Type="http://schemas.openxmlformats.org/officeDocument/2006/relationships/image" Target="../media/image50.png"/><Relationship Id="rId5" Type="http://schemas.openxmlformats.org/officeDocument/2006/relationships/hyperlink" Target="https://happygifts.ru/catalog/posuda/chaynye_i_kofeynye_nabory/chaynaya_para_klassika_v_podarochnoy_upakovke_articul_13610/color_belyy/" TargetMode="External"/><Relationship Id="rId15" Type="http://schemas.openxmlformats.org/officeDocument/2006/relationships/image" Target="../media/image54.png"/><Relationship Id="rId10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chernyy,_seryy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posuda/termosy/termos_vakuumnyy_stripe_450_ml_articul_40005/color_chernyy/" TargetMode="External"/><Relationship Id="rId1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happygifts.ru/catalog/elektronika/aksessuary_electronika/kovrik_dlya_myshi_glide_m_35_25_0_3sm_proshityy_kray_belyy_articul_38117/color_belyy/" TargetMode="External"/><Relationship Id="rId3" Type="http://schemas.openxmlformats.org/officeDocument/2006/relationships/image" Target="../media/image58.jpeg"/><Relationship Id="rId7" Type="http://schemas.openxmlformats.org/officeDocument/2006/relationships/image" Target="../media/image5.png"/><Relationship Id="rId12" Type="http://schemas.openxmlformats.org/officeDocument/2006/relationships/hyperlink" Target="https://happygifts.ru/catalog/elektronika/usb_flash_karty/usb_flash_karta_led_s_beloy_podsvetkoy_8gb_serebristaya_6_6kh1_2kh0_45_sm_metall_articul_19341_8gb/color_serebristyy/" TargetMode="External"/><Relationship Id="rId2" Type="http://schemas.openxmlformats.org/officeDocument/2006/relationships/image" Target="../media/image57.png"/><Relationship Id="rId16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hyperlink" Target="https://happygifts.ru/catalog/ruchki_i_karandashi/metallicheskie_ruchki_b1/ruchka_sharikovaya_slim_articul_1100/color_chernyy,_serebristyy/" TargetMode="External"/><Relationship Id="rId5" Type="http://schemas.openxmlformats.org/officeDocument/2006/relationships/image" Target="../media/image59.png"/><Relationship Id="rId15" Type="http://schemas.openxmlformats.org/officeDocument/2006/relationships/image" Target="../media/image61.jpeg"/><Relationship Id="rId10" Type="http://schemas.openxmlformats.org/officeDocument/2006/relationships/hyperlink" Target="https://happygifts.ru/catalog/elektronika/aksessuary_electronika/mysh_besprovodnaya_optic_belaya_plastik_articul_39000/color_cherny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osuda/chaynye_i_kofeynye_nabory/chaynaya_para_klassika_v_podarochnoy_upakovke_articul_13610/color_belyy/" TargetMode="External"/><Relationship Id="rId14" Type="http://schemas.openxmlformats.org/officeDocument/2006/relationships/hyperlink" Target="https://happygifts.ru/catalog/notebooks/thinkme_delovye_bloknoty/biznes_bloknot_funky_a5_goluboy_seryy_forzats_myagkaya_oblozhka_v_lineyku_articul_21209/color_krasn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zonty/zonty_trosti/zont_trost_reflect_mekhanicheskiy_eponzh_chyernyy_so_svetootrazhayushchey_okantovkoy_v_chekhle_s_ruch_articul_16817/color_chernyy/" TargetMode="External"/><Relationship Id="rId13" Type="http://schemas.openxmlformats.org/officeDocument/2006/relationships/image" Target="../media/image65.jpeg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posuda/chaynye_i_kofeynye_nabory/chaynaya_para_klassika_v_podarochnoy_upakovke_articul_13610/color_belyy/" TargetMode="External"/><Relationship Id="rId12" Type="http://schemas.openxmlformats.org/officeDocument/2006/relationships/hyperlink" Target="https://happygifts.ru/catalog/notebooks/daysweeks/ezhednevniki_nedatirovannye_3263/ezhednevnik_nedatirovannyy_bliss_format_a4_articul_24602/color_korichnevyy/" TargetMode="External"/><Relationship Id="rId2" Type="http://schemas.openxmlformats.org/officeDocument/2006/relationships/image" Target="../media/image63.png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64.jpeg"/><Relationship Id="rId5" Type="http://schemas.openxmlformats.org/officeDocument/2006/relationships/image" Target="../media/image9.png"/><Relationship Id="rId15" Type="http://schemas.openxmlformats.org/officeDocument/2006/relationships/hyperlink" Target="https://happygifts.ru/catalog/puteshestvie_i_otdykh/vse_dlya_puteshestviy/podushka_dorozhnaya_soft_memory_foam_mikrofibra_seryy_articul_62000_pr_pr_pr/color_siniy/" TargetMode="External"/><Relationship Id="rId10" Type="http://schemas.openxmlformats.org/officeDocument/2006/relationships/hyperlink" Target="https://happygifts.ru/catalog/posuda/termosy/termos_soft_500_ml_articul_3516/color_chernyy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sumki/konferents_sumki/konferents_sumka_mix_chyernyy_38_kh_30_kh_1_5_sm_100_neylon_articul_9297/color_chernyy/" TargetMode="External"/><Relationship Id="rId1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happygiftsgroup" TargetMode="External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chaynye_i_kofeynye_nabory/chaynaya_para_klassika_v_podarochnoy_upakovke_articul_13610/color_belyy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hyperlink" Target="https://happygifts.ru/catalog/posuda/termokruzhki/termokruzhka_move_on_400ml_articul_32900/color_chernyy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happygifts.ru/catalog/sumki/ryukzaki/ryukzak_go_belyy_41_kh_29_kh15_5_sm_100_poliuretan_articul_16805/color_zheltyy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zonty/zonty_trosti/zont_trost_reflect_mekhanicheskiy_eponzh_chyernyy_so_svetootrazhayushchey_okantovkoy_v_chekhle_s_ruch_articul_16817/color_chern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tolstovki/muzhskie_1103/thclothes_4079/tolstovka_muzhskaya_s_kapyushonom_amsterdam_320_articul_355002/color_sirenevyy/" TargetMode="External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puteshestvie_i_otdykh/vse_dlya_puteshestviy/podushka_dorozhnaya_soft_memory_foam_mikrofibra_seryy_articul_62000_pr_pr_pr/color_siniy/" TargetMode="External"/><Relationship Id="rId12" Type="http://schemas.openxmlformats.org/officeDocument/2006/relationships/image" Target="../media/image1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kruzhki/kruzhka_platinum_articul_32505/color_belyy/" TargetMode="External"/><Relationship Id="rId11" Type="http://schemas.openxmlformats.org/officeDocument/2006/relationships/image" Target="../media/image12.jpeg"/><Relationship Id="rId5" Type="http://schemas.openxmlformats.org/officeDocument/2006/relationships/hyperlink" Target="https://happygifts.ru/catalog/posuda/chaynye_i_kofeynye_nabory/chaynaya_para_klassika_v_podarochnoy_upakovke_articul_13610/color_belyy/" TargetMode="External"/><Relationship Id="rId15" Type="http://schemas.openxmlformats.org/officeDocument/2006/relationships/image" Target="../media/image15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elektronika/uvlazhniteli/uvlazhnitel_aromatizator_pond_ultrazvukovoy_belyy_articul_41002/color_belyy/" TargetMode="External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sweet_s_prorezinennym_pokrytiem_articul_23500/color_zelenyy/" TargetMode="External"/><Relationship Id="rId13" Type="http://schemas.openxmlformats.org/officeDocument/2006/relationships/image" Target="../media/image19.jpeg"/><Relationship Id="rId18" Type="http://schemas.openxmlformats.org/officeDocument/2006/relationships/image" Target="../media/image23.jpeg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ruchki_i_karandashi/metallicheskie_ruchki_b1/ruchka_sharikovaya_factor_color_so_stilusom_articul_40406/color_zelenyy/" TargetMode="External"/><Relationship Id="rId12" Type="http://schemas.openxmlformats.org/officeDocument/2006/relationships/hyperlink" Target="https://happygifts.ru/catalog/sumki/ryukzaki/ryukzak_vodostoykiy_disco_belyy_38_x_28_x12_sm_100_poliester_600d_articul_199012/color_zelenyy/" TargetMode="External"/><Relationship Id="rId17" Type="http://schemas.openxmlformats.org/officeDocument/2006/relationships/image" Target="../media/image22.jpeg"/><Relationship Id="rId2" Type="http://schemas.openxmlformats.org/officeDocument/2006/relationships/image" Target="../media/image16.pn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notebooks/thinkme_delovye_bloknoty/biznes_bloknot_a5_justy_v_lineyku__articul_21210_pr_pr_pr_82773857/color_zelenyy/" TargetMode="External"/><Relationship Id="rId11" Type="http://schemas.openxmlformats.org/officeDocument/2006/relationships/image" Target="../media/image18.jpeg"/><Relationship Id="rId5" Type="http://schemas.openxmlformats.org/officeDocument/2006/relationships/hyperlink" Target="https://happygifts.ru/catalog/posuda/chaynye_i_kofeynye_nabory/chaynaya_para_klassika_v_podarochnoy_upakovke_articul_13610/color_belyy/" TargetMode="External"/><Relationship Id="rId15" Type="http://schemas.openxmlformats.org/officeDocument/2006/relationships/image" Target="../media/image20.jpeg"/><Relationship Id="rId10" Type="http://schemas.openxmlformats.org/officeDocument/2006/relationships/image" Target="../media/image17.jpeg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promo_odezhda/polo/zhenskie_1083/th_clothes_4370/rubashka_polo_zhenskaya_berlin_woman_200_articul_353003/color_temno-zelyenyy/" TargetMode="External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thinkme_delovye_bloknoty/biznes_bloknot_smarti_a5_belyy_myagkaya_oblozhka_v_kletku_articul_21234/color_fioletovyy/" TargetMode="External"/><Relationship Id="rId13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sumki/ryukzaki/ryukzak_gran_articul_977989/color_temno-seryy,_chernyy/" TargetMode="External"/><Relationship Id="rId12" Type="http://schemas.openxmlformats.org/officeDocument/2006/relationships/image" Target="../media/image26.png"/><Relationship Id="rId17" Type="http://schemas.openxmlformats.org/officeDocument/2006/relationships/image" Target="../media/image30.jpeg"/><Relationship Id="rId2" Type="http://schemas.openxmlformats.org/officeDocument/2006/relationships/image" Target="../media/image24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elektronika/aksessuary_electronika/mysh_besprovodnaya_pulse_belaya_plastik_articul_39001/color_chernyy/" TargetMode="External"/><Relationship Id="rId11" Type="http://schemas.openxmlformats.org/officeDocument/2006/relationships/image" Target="../media/image25.png"/><Relationship Id="rId5" Type="http://schemas.openxmlformats.org/officeDocument/2006/relationships/hyperlink" Target="https://happygifts.ru/catalog/posuda/chaynye_i_kofeynye_nabory/chaynaya_para_klassika_v_podarochnoy_upakovke_articul_13610/color_belyy/" TargetMode="External"/><Relationship Id="rId15" Type="http://schemas.openxmlformats.org/officeDocument/2006/relationships/image" Target="../media/image29.png"/><Relationship Id="rId10" Type="http://schemas.openxmlformats.org/officeDocument/2006/relationships/hyperlink" Target="https://happygifts.ru/catalog/ruchki_i_karandashi/metallicheskie_ruchki_b1/touchwriter_ruchka_sharikovaya_so_stilusom_dlya_sensornykh_ekranov_glyantsevyy_korpus_khromirovannaya_articul_1102/color_yarko-krasnyy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elektronika/aksessuary_electronika/usb_khab_root_8_v_1_seryy_alyuminiy_articul_19344/color_seryy/" TargetMode="External"/><Relationship Id="rId1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konferents_sumka_beam_note_seryyzelenyy_39kh30kh65_sm_tkan_verkha_100_poliamid_pod_d_100_poliest_articul_970122/color_seryy,_oranzhevyy/" TargetMode="External"/><Relationship Id="rId13" Type="http://schemas.openxmlformats.org/officeDocument/2006/relationships/image" Target="../media/image35.jpeg"/><Relationship Id="rId3" Type="http://schemas.openxmlformats.org/officeDocument/2006/relationships/image" Target="../media/image4.png"/><Relationship Id="rId7" Type="http://schemas.openxmlformats.org/officeDocument/2006/relationships/hyperlink" Target="https://happygifts.ru/catalog/promo_odezhda/polo/zhenskie_1083/sol_s_1085/polo_zhenskoe_passion_170_articul_711338/color_seryy_melanzh/" TargetMode="External"/><Relationship Id="rId12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polo/muzhskie_1087/thclothes_4107/rubashka_polo_muzhskaya_adam_195_articul_353000/color_oranzhevyy/" TargetMode="External"/><Relationship Id="rId11" Type="http://schemas.openxmlformats.org/officeDocument/2006/relationships/image" Target="../media/image33.jpeg"/><Relationship Id="rId5" Type="http://schemas.openxmlformats.org/officeDocument/2006/relationships/hyperlink" Target="https://happygifts.ru/catalog/posuda/chaynye_i_kofeynye_nabory/chaynaya_para_klassika_v_podarochnoy_upakovke_articul_13610/color_belyy/" TargetMode="External"/><Relationship Id="rId10" Type="http://schemas.openxmlformats.org/officeDocument/2006/relationships/image" Target="../media/image32.jpeg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promo_odezhda/beysbolki/merchtex_4341/beysbolka_boston_5_klinev_metallicheskaya_zastezhka_articul_50506/color_oranzhevyy/" TargetMode="External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hyperlink" Target="https://happygifts.ru/catalog/ruchki_i_karandashi/metallicheskie_ruchki_b1/delicate_ruchka_sharikovaya_bordovyykhrom_metall_articul_26906/color_bordovyy/" TargetMode="Externa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hyperlink" Target="https://happygifts.ru/catalog/notebooks/daysweeks/ezhednevniki_nedatirovannye_3263/ezhednevnik_nedatirovannyy_spirit_a5_krasnyy_kremovyy_blok_articul_24620/color_krasnyy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hyperlink" Target="https://happygifts.ru/catalog/promo_odezhda/beysbolki/merchtex_4341/beysbolka_boston_5_klinev_metallicheskaya_zastezhka_articul_50506/color_yarko-krasnyy/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9.png"/><Relationship Id="rId10" Type="http://schemas.openxmlformats.org/officeDocument/2006/relationships/hyperlink" Target="https://happygifts.ru/catalog/posuda/chaynye_i_kofeynye_nabory/chaynaya_para_klassika_v_podarochnoy_upakovke_articul_13610/color_belyy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41.png"/><Relationship Id="rId14" Type="http://schemas.openxmlformats.org/officeDocument/2006/relationships/hyperlink" Target="https://happygifts.ru/catalog/elektronika/usb_flash_karty/usb_flash_karta_assorti_16gb_zelenaya_5_8kh1_7kh0_8_sm_metall_articul_19301_16gb/color_cherny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uteshestvie_i_otdykh/vse_dlya_puteshestviy/podushka_naduvnaya_dorozhnaya_way_v_futlyare_zheltyy_43_5kh27_5_sm_tvil_shelkografiya_articul_18605/color_chernyy/" TargetMode="External"/><Relationship Id="rId13" Type="http://schemas.openxmlformats.org/officeDocument/2006/relationships/image" Target="../media/image45.png"/><Relationship Id="rId3" Type="http://schemas.openxmlformats.org/officeDocument/2006/relationships/image" Target="../media/image43.png"/><Relationship Id="rId7" Type="http://schemas.openxmlformats.org/officeDocument/2006/relationships/hyperlink" Target="https://happygifts.ru/catalog/sumki/ryukzaki/ryukzak_spark_c_rfid_zashchitoy_articul_970113/color_temno-siniy/" TargetMode="External"/><Relationship Id="rId12" Type="http://schemas.openxmlformats.org/officeDocument/2006/relationships/image" Target="../media/image44.png"/><Relationship Id="rId17" Type="http://schemas.openxmlformats.org/officeDocument/2006/relationships/image" Target="../media/image48.jpeg"/><Relationship Id="rId2" Type="http://schemas.openxmlformats.org/officeDocument/2006/relationships/image" Target="../media/image42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chaynye_i_kofeynye_nabory/chaynaya_para_klassika_v_podarochnoy_upakovke_articul_13610/color_belyy/" TargetMode="External"/><Relationship Id="rId11" Type="http://schemas.openxmlformats.org/officeDocument/2006/relationships/hyperlink" Target="https://happygifts.ru/catalog/elektronika/usb_flash_karty/usb_flash_karta_assorti_16gb_zelenaya_5_8kh1_7kh0_8_sm_metall_articul_19301_16gb/color_siniy/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47.png"/><Relationship Id="rId10" Type="http://schemas.openxmlformats.org/officeDocument/2006/relationships/hyperlink" Target="https://happygifts.ru/catalog/posuda/termosy/termos_soft_500_ml_articul_3516/color_sini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notebooks/thinkme_delovye_bloknoty/biznes_bloknot_cubi_150_180_mm_belyy_kremovyy_forzats_myagkaya_oblozhka_v_lineyku_articul_21221/color_oranzhevyy/" TargetMode="External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2" descr="Изображение выглядит как человек, одежда, Человеческое лицо, на открытом воздухе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0"/>
            <a:ext cx="7564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1588"/>
            <a:ext cx="12222163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3281362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ГИБРИДНЫЙ ГРАФИК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711575"/>
            <a:ext cx="1377950" cy="519113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Команда работает в смешанном формате — офис,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удалёнка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,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коворкинги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. Какие корпоративные наборы подойдут для такой гибридной модели?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324350"/>
            <a:ext cx="1377950" cy="638175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Здравствуйте! Решение — универсальная капсула, которая всегда пригодиться и ее можно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везд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взять с собой. Все товары легко адаптируются к разным условиям работы и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брендуются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по вашему стилю.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8</a:t>
            </a:r>
          </a:p>
        </p:txBody>
      </p:sp>
      <p:sp>
        <p:nvSpPr>
          <p:cNvPr id="12298" name="Прямоугольник 9">
            <a:hlinkClick r:id="rId5"/>
          </p:cNvPr>
          <p:cNvSpPr>
            <a:spLocks noChangeArrowheads="1"/>
          </p:cNvSpPr>
          <p:nvPr/>
        </p:nvSpPr>
        <p:spPr bwMode="auto">
          <a:xfrm>
            <a:off x="352425" y="1335088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Толстовка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PHOENIX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6"/>
              </a:rPr>
              <a:t>355001.42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2299" name="Прямоугольник 13"/>
          <p:cNvSpPr>
            <a:spLocks noChangeArrowheads="1"/>
          </p:cNvSpPr>
          <p:nvPr/>
        </p:nvSpPr>
        <p:spPr bwMode="auto">
          <a:xfrm>
            <a:off x="352425" y="2311400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Ручка шариковая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SOLO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7"/>
              </a:rPr>
              <a:t>38023/01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2300" name="Прямоугольник 17"/>
          <p:cNvSpPr>
            <a:spLocks noChangeArrowheads="1"/>
          </p:cNvSpPr>
          <p:nvPr/>
        </p:nvSpPr>
        <p:spPr bwMode="auto">
          <a:xfrm>
            <a:off x="352425" y="3287713"/>
            <a:ext cx="1458913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Бейсболка</a:t>
            </a:r>
            <a:r>
              <a:rPr lang="ru-RU" altLang="ru-RU" sz="1000" b="1" dirty="0">
                <a:latin typeface="Montserrat" pitchFamily="2" charset="-52"/>
              </a:rPr>
              <a:t> </a:t>
            </a:r>
            <a:r>
              <a:rPr lang="en-US" altLang="ru-RU" sz="1000" b="1" dirty="0">
                <a:latin typeface="Montserrat" pitchFamily="2" charset="-52"/>
              </a:rPr>
              <a:t>RAPPER COTTON-S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</a:t>
            </a:r>
            <a:r>
              <a:rPr lang="en-US" altLang="ru-RU" sz="1000" dirty="0">
                <a:latin typeface="Montserrat" pitchFamily="2" charset="-52"/>
              </a:rPr>
              <a:t> </a:t>
            </a:r>
            <a:r>
              <a:rPr lang="en-US" altLang="ru-RU" sz="1000" dirty="0">
                <a:latin typeface="Montserrat" pitchFamily="2" charset="-52"/>
                <a:hlinkClick r:id="rId8"/>
              </a:rPr>
              <a:t>254179-S.126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2301" name="Прямоугольник 18"/>
          <p:cNvSpPr>
            <a:spLocks noChangeArrowheads="1"/>
          </p:cNvSpPr>
          <p:nvPr/>
        </p:nvSpPr>
        <p:spPr bwMode="auto">
          <a:xfrm>
            <a:off x="352425" y="4416425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Термос вакуумный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STRIPE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40005/35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2302" name="Прямоугольник 19"/>
          <p:cNvSpPr>
            <a:spLocks noChangeArrowheads="1"/>
          </p:cNvSpPr>
          <p:nvPr/>
        </p:nvSpPr>
        <p:spPr bwMode="auto">
          <a:xfrm>
            <a:off x="352425" y="5392738"/>
            <a:ext cx="1409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Ежедневник</a:t>
            </a:r>
          </a:p>
          <a:p>
            <a:pPr eaLnBrk="1" hangingPunct="1"/>
            <a:r>
              <a:rPr lang="en-US" altLang="ru-RU" sz="1000" b="1" dirty="0">
                <a:latin typeface="Montserrat" pitchFamily="2" charset="-52"/>
              </a:rPr>
              <a:t>MUSE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0"/>
              </a:rPr>
              <a:t>24745/35/29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12303" name="Рисунок 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78013" y="5272088"/>
            <a:ext cx="83978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4" name="Рисунок 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62125" y="3074988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5" name="Рисунок 2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65325" y="2336800"/>
            <a:ext cx="584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6" name="Рисунок 2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841500" y="4237038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7" name="Рисунок 2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62125" y="1176338"/>
            <a:ext cx="912813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Скругленный прямоугольник 28"/>
          <p:cNvSpPr/>
          <p:nvPr/>
        </p:nvSpPr>
        <p:spPr>
          <a:xfrm>
            <a:off x="4186238" y="3522663"/>
            <a:ext cx="762000" cy="9525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12309" name="Рисунок 2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0" name="Рисунок 1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71663" y="5278438"/>
            <a:ext cx="833437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1" name="Рисунок 4" descr="Изображение выглядит как чехол, аксессуар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841500" y="5291138"/>
            <a:ext cx="911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7" descr="Изображение выглядит как текст, офисные принадлежности, гаджет, Электронное устройство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3175"/>
            <a:ext cx="8027988" cy="703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Рисунок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125" y="1211263"/>
            <a:ext cx="10985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7700" y="3402013"/>
            <a:ext cx="620713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41500" y="4278313"/>
            <a:ext cx="893763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Рисунок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657600" y="3759200"/>
            <a:ext cx="1377950" cy="43497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Уточните, есть ли у вас капсулы, которые помогут повысить ежедневную продуктивность сотрудников?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300538"/>
            <a:ext cx="1377950" cy="661987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Конечно! У нас есть наборы для офисной эффективности: блокнот, ручка, кружка, технические аксессуары. Всё — с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брендингом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и практическим преимуществом для работы каждый день.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9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186238" y="3557588"/>
            <a:ext cx="762000" cy="93662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13325" name="Рисунок 4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5108575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ПОВСЕДНЕВНАЯ ЭФФЕКТИВНОСТЬ</a:t>
            </a:r>
          </a:p>
        </p:txBody>
      </p:sp>
      <p:sp>
        <p:nvSpPr>
          <p:cNvPr id="13327" name="Прямоугольник 17">
            <a:hlinkClick r:id="rId9"/>
          </p:cNvPr>
          <p:cNvSpPr>
            <a:spLocks noChangeArrowheads="1"/>
          </p:cNvSpPr>
          <p:nvPr/>
        </p:nvSpPr>
        <p:spPr bwMode="auto">
          <a:xfrm>
            <a:off x="352425" y="5397500"/>
            <a:ext cx="14589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Мышь беспроводная </a:t>
            </a:r>
            <a:r>
              <a:rPr lang="en-US" altLang="ru-RU" sz="1000" b="1" dirty="0">
                <a:latin typeface="Montserrat" pitchFamily="2" charset="-52"/>
              </a:rPr>
              <a:t>OPTIC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0"/>
              </a:rPr>
              <a:t>39000/35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3328" name="Прямоугольник 18"/>
          <p:cNvSpPr>
            <a:spLocks noChangeArrowheads="1"/>
          </p:cNvSpPr>
          <p:nvPr/>
        </p:nvSpPr>
        <p:spPr bwMode="auto">
          <a:xfrm>
            <a:off x="352425" y="2352675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Ручка шариковая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SLIM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1"/>
              </a:rPr>
              <a:t>1100/35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3329" name="Прямоугольник 19"/>
          <p:cNvSpPr>
            <a:spLocks noChangeArrowheads="1"/>
          </p:cNvSpPr>
          <p:nvPr/>
        </p:nvSpPr>
        <p:spPr bwMode="auto">
          <a:xfrm>
            <a:off x="352425" y="3367088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1000" dirty="0">
                <a:latin typeface="Montserrat" pitchFamily="2" charset="-52"/>
              </a:rPr>
              <a:t>USB flash-</a:t>
            </a:r>
            <a:r>
              <a:rPr lang="ru-RU" altLang="ru-RU" sz="1000" dirty="0">
                <a:latin typeface="Montserrat" pitchFamily="2" charset="-52"/>
              </a:rPr>
              <a:t>карта </a:t>
            </a:r>
            <a:r>
              <a:rPr lang="en-US" altLang="ru-RU" sz="1000" b="1" dirty="0">
                <a:latin typeface="Montserrat" pitchFamily="2" charset="-52"/>
              </a:rPr>
              <a:t>LED</a:t>
            </a:r>
          </a:p>
          <a:p>
            <a:pPr eaLnBrk="1" hangingPunct="1"/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</a:t>
            </a:r>
            <a:r>
              <a:rPr lang="en-US" altLang="ru-RU" sz="1000" dirty="0">
                <a:latin typeface="Montserrat" pitchFamily="2" charset="-52"/>
              </a:rPr>
              <a:t> </a:t>
            </a:r>
            <a:r>
              <a:rPr lang="en-US" altLang="ru-RU" sz="1000" dirty="0">
                <a:latin typeface="Montserrat" pitchFamily="2" charset="-52"/>
                <a:hlinkClick r:id="rId12"/>
              </a:rPr>
              <a:t>19341_8Gb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3330" name="Прямоугольник 20"/>
          <p:cNvSpPr>
            <a:spLocks noChangeArrowheads="1"/>
          </p:cNvSpPr>
          <p:nvPr/>
        </p:nvSpPr>
        <p:spPr bwMode="auto">
          <a:xfrm>
            <a:off x="352425" y="4383088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Коврик для мыши </a:t>
            </a:r>
            <a:r>
              <a:rPr lang="en-US" altLang="ru-RU" sz="1000" b="1" dirty="0">
                <a:latin typeface="Montserrat" pitchFamily="2" charset="-52"/>
              </a:rPr>
              <a:t>GLIDE M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3"/>
              </a:rPr>
              <a:t>38117/01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3331" name="Прямоугольник 21"/>
          <p:cNvSpPr>
            <a:spLocks noChangeArrowheads="1"/>
          </p:cNvSpPr>
          <p:nvPr/>
        </p:nvSpPr>
        <p:spPr bwMode="auto">
          <a:xfrm>
            <a:off x="352425" y="1338263"/>
            <a:ext cx="1409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Бизнес-блокнот </a:t>
            </a:r>
          </a:p>
          <a:p>
            <a:pPr eaLnBrk="1" hangingPunct="1"/>
            <a:r>
              <a:rPr lang="en-US" altLang="ru-RU" sz="1000" b="1" dirty="0">
                <a:latin typeface="Montserrat" pitchFamily="2" charset="-52"/>
              </a:rPr>
              <a:t>FUNKY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</a:t>
            </a:r>
            <a:r>
              <a:rPr lang="ru-RU" altLang="ru-RU" sz="1000" dirty="0">
                <a:latin typeface="Montserrat" pitchFamily="2" charset="-52"/>
                <a:hlinkClick r:id="rId14"/>
              </a:rPr>
              <a:t>. 21209/08/03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13332" name="Picture 2" descr="Мышь беспроводная OPTIC, белая, пластик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19288" y="5451475"/>
            <a:ext cx="7112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4" descr="Ручка шариковая SLIM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922463" y="2362200"/>
            <a:ext cx="71278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0"/>
            <a:ext cx="8462963" cy="691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3657600" y="3759200"/>
            <a:ext cx="1377950" cy="43497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В связи с командировками — ищем решения для комфорта и безопасности сотрудников в дороге.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300538"/>
            <a:ext cx="1377950" cy="661987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Для путешествий предлагаются </a:t>
            </a:r>
            <a:r>
              <a:rPr lang="en-US" sz="500" dirty="0">
                <a:solidFill>
                  <a:srgbClr val="241E20"/>
                </a:solidFill>
                <a:latin typeface="Montserrat" pitchFamily="2" charset="0"/>
              </a:rPr>
              <a:t>travel-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наборы: органайзер, термос, подушка, практичные аксессуары. Индивидуальное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брендирование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и продуманный состав для максимального комфорта.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10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186238" y="3557588"/>
            <a:ext cx="762000" cy="93662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14346" name="Рисунок 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4327525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БЕЗОПАСНОЕ ПУТЕШЕСТВИЕ</a:t>
            </a:r>
          </a:p>
        </p:txBody>
      </p:sp>
      <p:pic>
        <p:nvPicPr>
          <p:cNvPr id="14348" name="Рисунок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4225" y="1292225"/>
            <a:ext cx="722313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Прямоугольник 17">
            <a:hlinkClick r:id="rId7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Зонт-трость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REFLECT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8"/>
              </a:rPr>
              <a:t>16817/35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4350" name="Прямоугольник 18">
            <a:hlinkClick r:id="rId7"/>
          </p:cNvPr>
          <p:cNvSpPr>
            <a:spLocks noChangeArrowheads="1"/>
          </p:cNvSpPr>
          <p:nvPr/>
        </p:nvSpPr>
        <p:spPr bwMode="auto">
          <a:xfrm>
            <a:off x="352425" y="5397500"/>
            <a:ext cx="14589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Конференц-сумка</a:t>
            </a:r>
            <a:r>
              <a:rPr lang="ru-RU" altLang="ru-RU" sz="1000" dirty="0">
                <a:latin typeface="Montserrat" pitchFamily="2" charset="-52"/>
              </a:rPr>
              <a:t> </a:t>
            </a:r>
            <a:r>
              <a:rPr lang="en-US" altLang="ru-RU" sz="1000" b="1" dirty="0">
                <a:latin typeface="Montserrat" pitchFamily="2" charset="-52"/>
              </a:rPr>
              <a:t>MIX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. 9297/35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4351" name="Прямоугольник 30"/>
          <p:cNvSpPr>
            <a:spLocks noChangeArrowheads="1"/>
          </p:cNvSpPr>
          <p:nvPr/>
        </p:nvSpPr>
        <p:spPr bwMode="auto">
          <a:xfrm>
            <a:off x="352425" y="44592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Термо</a:t>
            </a:r>
            <a:r>
              <a:rPr lang="en-US" altLang="ru-RU" sz="1000" dirty="0">
                <a:latin typeface="Montserrat" pitchFamily="2" charset="-52"/>
              </a:rPr>
              <a:t>c </a:t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SOFT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0"/>
              </a:rPr>
              <a:t>3516/35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14352" name="Picture 2" descr="Термос SOFT, 500 мл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62163" y="4391025"/>
            <a:ext cx="7667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3" name="Прямоугольник 31">
            <a:hlinkClick r:id="rId7"/>
          </p:cNvPr>
          <p:cNvSpPr>
            <a:spLocks noChangeArrowheads="1"/>
          </p:cNvSpPr>
          <p:nvPr/>
        </p:nvSpPr>
        <p:spPr bwMode="auto">
          <a:xfrm>
            <a:off x="352425" y="2273300"/>
            <a:ext cx="1457325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Ежедневник недатированный </a:t>
            </a:r>
            <a:r>
              <a:rPr lang="en-US" altLang="ru-RU" sz="1000" b="1" dirty="0">
                <a:latin typeface="Montserrat" pitchFamily="2" charset="-52"/>
              </a:rPr>
              <a:t>BLISS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2"/>
              </a:rPr>
              <a:t>24602/14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14354" name="Picture 4" descr="Конференц-сумка 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58975" y="5235575"/>
            <a:ext cx="1014413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5" name="Picture 6" descr="Ежедневник недатированный BLISS, формат А4, в линейку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22463" y="2279650"/>
            <a:ext cx="85725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6" name="Прямоугольник 21"/>
          <p:cNvSpPr>
            <a:spLocks noChangeArrowheads="1"/>
          </p:cNvSpPr>
          <p:nvPr/>
        </p:nvSpPr>
        <p:spPr bwMode="auto">
          <a:xfrm>
            <a:off x="352425" y="3400425"/>
            <a:ext cx="12461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Подушка дорожная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SOFT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5"/>
              </a:rPr>
              <a:t>62000/24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14357" name="Picture 22" descr="Подушка дорожная  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984375" y="3344863"/>
            <a:ext cx="830263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236538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71275" y="5511800"/>
            <a:ext cx="3794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17313" y="6048375"/>
            <a:ext cx="3206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37938" y="4938713"/>
            <a:ext cx="44450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2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8325" y="4192588"/>
            <a:ext cx="3968750" cy="131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22"/>
          <p:cNvSpPr txBox="1">
            <a:spLocks noChangeArrowheads="1"/>
          </p:cNvSpPr>
          <p:nvPr/>
        </p:nvSpPr>
        <p:spPr bwMode="auto">
          <a:xfrm>
            <a:off x="10001250" y="5054600"/>
            <a:ext cx="1377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1400">
                <a:latin typeface="Montserrat" pitchFamily="2" charset="-52"/>
              </a:rPr>
              <a:t>happygifts.ru</a:t>
            </a:r>
            <a:endParaRPr lang="ru-RU" altLang="ru-RU" sz="1400">
              <a:latin typeface="Montserrat" pitchFamily="2" charset="-52"/>
            </a:endParaRPr>
          </a:p>
        </p:txBody>
      </p:sp>
      <p:sp>
        <p:nvSpPr>
          <p:cNvPr id="15368" name="TextBox 23"/>
          <p:cNvSpPr txBox="1">
            <a:spLocks noChangeArrowheads="1"/>
          </p:cNvSpPr>
          <p:nvPr/>
        </p:nvSpPr>
        <p:spPr bwMode="auto">
          <a:xfrm>
            <a:off x="10125075" y="5513388"/>
            <a:ext cx="1254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1400">
                <a:latin typeface="Montserrat" pitchFamily="2" charset="-52"/>
              </a:rPr>
              <a:t>info@ipg.su</a:t>
            </a:r>
            <a:endParaRPr lang="ru-RU" altLang="ru-RU" sz="1400">
              <a:latin typeface="Montserrat" pitchFamily="2" charset="-52"/>
            </a:endParaRPr>
          </a:p>
        </p:txBody>
      </p:sp>
      <p:sp>
        <p:nvSpPr>
          <p:cNvPr id="15369" name="TextBox 24"/>
          <p:cNvSpPr txBox="1">
            <a:spLocks noChangeArrowheads="1"/>
          </p:cNvSpPr>
          <p:nvPr/>
        </p:nvSpPr>
        <p:spPr bwMode="auto">
          <a:xfrm>
            <a:off x="9507538" y="5946775"/>
            <a:ext cx="18716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ru-RU" altLang="ru-RU" sz="1400">
                <a:latin typeface="Montserrat" pitchFamily="2" charset="-52"/>
              </a:rPr>
              <a:t>+7 (800) 200-36-90</a:t>
            </a:r>
          </a:p>
          <a:p>
            <a:pPr algn="r" eaLnBrk="1" hangingPunct="1"/>
            <a:r>
              <a:rPr lang="ru-RU" altLang="ru-RU" sz="1400">
                <a:latin typeface="Montserrat" pitchFamily="2" charset="-52"/>
              </a:rPr>
              <a:t>+7 (495) 921-36-90</a:t>
            </a:r>
          </a:p>
        </p:txBody>
      </p:sp>
      <p:sp>
        <p:nvSpPr>
          <p:cNvPr id="15370" name="TextBox 25"/>
          <p:cNvSpPr txBox="1">
            <a:spLocks noChangeArrowheads="1"/>
          </p:cNvSpPr>
          <p:nvPr/>
        </p:nvSpPr>
        <p:spPr bwMode="auto">
          <a:xfrm>
            <a:off x="746125" y="744538"/>
            <a:ext cx="48037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>
                <a:latin typeface="Montserrat" pitchFamily="2" charset="-52"/>
              </a:rPr>
              <a:t>УЖЕ ГОТОВЫ СДЕЛАТЬ ЗАКАЗ?</a:t>
            </a:r>
          </a:p>
          <a:p>
            <a:pPr eaLnBrk="1" hangingPunct="1"/>
            <a:r>
              <a:rPr lang="ru-RU" altLang="ru-RU" sz="3200" b="1">
                <a:latin typeface="Montserrat" pitchFamily="2" charset="-52"/>
              </a:rPr>
              <a:t>НАПИШИТЕ НАМ!</a:t>
            </a:r>
          </a:p>
          <a:p>
            <a:pPr eaLnBrk="1" hangingPunct="1"/>
            <a:r>
              <a:rPr lang="ru-RU" altLang="ru-RU" sz="3200" b="1">
                <a:latin typeface="Montserrat" pitchFamily="2" charset="-52"/>
              </a:rPr>
              <a:t> </a:t>
            </a:r>
          </a:p>
        </p:txBody>
      </p:sp>
      <p:sp>
        <p:nvSpPr>
          <p:cNvPr id="15371" name="TextBox 29"/>
          <p:cNvSpPr txBox="1">
            <a:spLocks noChangeArrowheads="1"/>
          </p:cNvSpPr>
          <p:nvPr/>
        </p:nvSpPr>
        <p:spPr bwMode="auto">
          <a:xfrm>
            <a:off x="701675" y="2992438"/>
            <a:ext cx="41703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400">
                <a:latin typeface="Montserrat" pitchFamily="2" charset="-52"/>
              </a:rPr>
              <a:t>МЫ поможем выбрать лучший вариант* для вас и ваших сотрудников!</a:t>
            </a:r>
          </a:p>
        </p:txBody>
      </p:sp>
      <p:cxnSp>
        <p:nvCxnSpPr>
          <p:cNvPr id="32" name="Прямая со стрелкой 31"/>
          <p:cNvCxnSpPr>
            <a:cxnSpLocks/>
          </p:cNvCxnSpPr>
          <p:nvPr/>
        </p:nvCxnSpPr>
        <p:spPr>
          <a:xfrm>
            <a:off x="942975" y="2422525"/>
            <a:ext cx="0" cy="428625"/>
          </a:xfrm>
          <a:prstGeom prst="straightConnector1">
            <a:avLst/>
          </a:prstGeom>
          <a:ln w="15875">
            <a:solidFill>
              <a:schemeClr val="bg1">
                <a:lumMod val="6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01675" y="3533775"/>
            <a:ext cx="227171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>
                    <a:lumMod val="75000"/>
                  </a:schemeClr>
                </a:solidFill>
                <a:latin typeface="Montserrat" pitchFamily="2" charset="0"/>
              </a:rPr>
              <a:t>*Составы капсул можно изменять или дополнять</a:t>
            </a:r>
          </a:p>
        </p:txBody>
      </p:sp>
      <p:sp>
        <p:nvSpPr>
          <p:cNvPr id="15374" name="TextBox 33"/>
          <p:cNvSpPr txBox="1">
            <a:spLocks noChangeArrowheads="1"/>
          </p:cNvSpPr>
          <p:nvPr/>
        </p:nvSpPr>
        <p:spPr bwMode="auto">
          <a:xfrm>
            <a:off x="1209675" y="4673600"/>
            <a:ext cx="2603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400" b="1" u="sng">
                <a:latin typeface="Montserrat" pitchFamily="2" charset="-52"/>
              </a:rPr>
              <a:t>НАПИСАТЬ МЕНЕДЖЕРУ</a:t>
            </a:r>
          </a:p>
        </p:txBody>
      </p:sp>
      <p:pic>
        <p:nvPicPr>
          <p:cNvPr id="15375" name="Рисунок 38"/>
          <p:cNvPicPr>
            <a:picLocks noChangeAspect="1" noChangeArrowheads="1"/>
          </p:cNvPicPr>
          <p:nvPr/>
        </p:nvPicPr>
        <p:blipFill>
          <a:blip r:embed="rId8" cstate="print"/>
          <a:srcRect l="18793" r="17508"/>
          <a:stretch>
            <a:fillRect/>
          </a:stretch>
        </p:blipFill>
        <p:spPr bwMode="auto">
          <a:xfrm>
            <a:off x="5300663" y="579438"/>
            <a:ext cx="4645025" cy="587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6" name="Рисунок 4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97038" y="5705475"/>
            <a:ext cx="298450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7" name="Рисунок 4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78075" y="5730875"/>
            <a:ext cx="254000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8" name="Рисунок 4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49575" y="5705475"/>
            <a:ext cx="3079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-80963"/>
            <a:ext cx="7561263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175" y="0"/>
            <a:ext cx="12192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4035425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ПОГОДА НЕ ВЛИЯЕТ НА </a:t>
            </a:r>
            <a:r>
              <a:rPr lang="en-US" sz="2100" spc="-120" dirty="0">
                <a:solidFill>
                  <a:schemeClr val="tx1"/>
                </a:solidFill>
                <a:latin typeface="Montserrat SemiBold" pitchFamily="2" charset="-52"/>
              </a:rPr>
              <a:t>KPI</a:t>
            </a:r>
            <a:endParaRPr lang="ru-RU" sz="2100" spc="-120" dirty="0">
              <a:solidFill>
                <a:schemeClr val="tx1"/>
              </a:solidFill>
              <a:latin typeface="Montserrat SemiBold" pitchFamily="2" charset="-52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906838"/>
            <a:ext cx="1377950" cy="355600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chemeClr val="tx1"/>
                </a:solidFill>
                <a:latin typeface="Montserrat" pitchFamily="2" charset="-52"/>
              </a:rPr>
              <a:t>Нам важно, чтобы человек и его важная работа были в лучшем виде в любую погоду.</a:t>
            </a:r>
            <a:endParaRPr lang="ru-RU" sz="2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354513"/>
            <a:ext cx="1377950" cy="608012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Здравствуйте! Предлагаем набор для городской непогоды. Поддержит статус компании и обеспечит комфорт сотрудникам и гостям вне зависимости от погоды.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1</a:t>
            </a:r>
          </a:p>
        </p:txBody>
      </p:sp>
      <p:pic>
        <p:nvPicPr>
          <p:cNvPr id="5130" name="Рисунок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8475" y="1292225"/>
            <a:ext cx="720725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Рисунок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35125" y="2271713"/>
            <a:ext cx="909638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2" name="Рисунок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8475" y="3438525"/>
            <a:ext cx="776288" cy="77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3" name="Прямоугольник 21">
            <a:hlinkClick r:id="rId8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Зонт-трость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REFLECT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16817/35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5134" name="Прямоугольник 22"/>
          <p:cNvSpPr>
            <a:spLocks noChangeArrowheads="1"/>
          </p:cNvSpPr>
          <p:nvPr/>
        </p:nvSpPr>
        <p:spPr bwMode="auto">
          <a:xfrm>
            <a:off x="352425" y="2387600"/>
            <a:ext cx="124618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Рюкзак водостойкий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GO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Open Sans" pitchFamily="34" charset="0"/>
                <a:hlinkClick r:id="rId10"/>
              </a:rPr>
              <a:t>16805/03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5135" name="Прямоугольник 23"/>
          <p:cNvSpPr>
            <a:spLocks noChangeArrowheads="1"/>
          </p:cNvSpPr>
          <p:nvPr/>
        </p:nvSpPr>
        <p:spPr bwMode="auto">
          <a:xfrm>
            <a:off x="352425" y="3376613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Термокружка</a:t>
            </a:r>
            <a:r>
              <a:rPr lang="ru-RU" altLang="ru-RU" sz="1000" dirty="0">
                <a:latin typeface="Montserrat" pitchFamily="2" charset="-52"/>
              </a:rPr>
              <a:t>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MOVE ON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1"/>
              </a:rPr>
              <a:t>32900/35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186238" y="3729038"/>
            <a:ext cx="762000" cy="93662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5137" name="Рисунок 2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2" descr="Изображение выглядит как человек, Человеческое лицо, одежда, посуда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-371475"/>
            <a:ext cx="7610475" cy="773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3068637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Montserrat SemiBold" pitchFamily="2" charset="-52"/>
              </a:rPr>
              <a:t>УЮТНАЯ ПАУЗА</a:t>
            </a:r>
            <a:endParaRPr lang="ru-RU" sz="2100" spc="-120" dirty="0">
              <a:solidFill>
                <a:schemeClr val="tx1"/>
              </a:solidFill>
              <a:latin typeface="Montserrat SemiBold" pitchFamily="2" charset="-52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906838"/>
            <a:ext cx="1377950" cy="43497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Хотим поддержать сотрудников и дать возможность расслабиться в течение дня. Есть решения для “короткой перезагрузки”?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440238"/>
            <a:ext cx="1377950" cy="522287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Да! Для уютных пауз — набор из стильной посуды, аксессуаров для чая/кофе, мягких деталей. Все оформления — в корпоративном стиле.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2</a:t>
            </a:r>
          </a:p>
        </p:txBody>
      </p:sp>
      <p:sp>
        <p:nvSpPr>
          <p:cNvPr id="6154" name="Прямоугольник 1">
            <a:hlinkClick r:id="rId5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Чайная пара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ru-RU" altLang="ru-RU" sz="1000" b="1" dirty="0">
                <a:latin typeface="Montserrat" pitchFamily="2" charset="-52"/>
              </a:rPr>
              <a:t>Классика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5"/>
              </a:rPr>
              <a:t>13610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6155" name="Прямоугольник 13"/>
          <p:cNvSpPr>
            <a:spLocks noChangeArrowheads="1"/>
          </p:cNvSpPr>
          <p:nvPr/>
        </p:nvSpPr>
        <p:spPr bwMode="auto">
          <a:xfrm>
            <a:off x="352425" y="2387600"/>
            <a:ext cx="124618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Кружка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PLATINUM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6"/>
              </a:rPr>
              <a:t>32505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6156" name="Прямоугольник 17"/>
          <p:cNvSpPr>
            <a:spLocks noChangeArrowheads="1"/>
          </p:cNvSpPr>
          <p:nvPr/>
        </p:nvSpPr>
        <p:spPr bwMode="auto">
          <a:xfrm>
            <a:off x="352425" y="3341688"/>
            <a:ext cx="12461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Подушка дорожная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SOFT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7"/>
              </a:rPr>
              <a:t>62000/24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6157" name="Прямоугольник 18"/>
          <p:cNvSpPr>
            <a:spLocks noChangeArrowheads="1"/>
          </p:cNvSpPr>
          <p:nvPr/>
        </p:nvSpPr>
        <p:spPr bwMode="auto">
          <a:xfrm>
            <a:off x="352425" y="449103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Толстовка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AMSTERDAM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8"/>
              </a:rPr>
              <a:t>355002.20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6158" name="Прямоугольник 19"/>
          <p:cNvSpPr>
            <a:spLocks noChangeArrowheads="1"/>
          </p:cNvSpPr>
          <p:nvPr/>
        </p:nvSpPr>
        <p:spPr bwMode="auto">
          <a:xfrm>
            <a:off x="352425" y="5392738"/>
            <a:ext cx="141287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Увлажнитель ультразвуковой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POND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41002/01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6159" name="Рисунок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09750" y="5392738"/>
            <a:ext cx="881063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Picture 6" descr="Чайная пара  ">
            <a:hlinkClick r:id="rId5"/>
          </p:cNvPr>
          <p:cNvPicPr>
            <a:picLocks noChangeAspect="1" noChangeArrowheads="1"/>
          </p:cNvPicPr>
          <p:nvPr/>
        </p:nvPicPr>
        <p:blipFill>
          <a:blip r:embed="rId11" cstate="print"/>
          <a:srcRect t="42615"/>
          <a:stretch>
            <a:fillRect/>
          </a:stretch>
        </p:blipFill>
        <p:spPr bwMode="auto">
          <a:xfrm>
            <a:off x="1765300" y="1416050"/>
            <a:ext cx="9509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Рисунок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66913" y="2357438"/>
            <a:ext cx="7366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Рисунок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74838" y="4440238"/>
            <a:ext cx="785812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кругленный прямоугольник 22"/>
          <p:cNvSpPr/>
          <p:nvPr/>
        </p:nvSpPr>
        <p:spPr>
          <a:xfrm>
            <a:off x="4186238" y="3673475"/>
            <a:ext cx="762000" cy="9525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6164" name="Рисунок 2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5" name="Picture 22" descr="Подушка дорожная  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35150" y="3341688"/>
            <a:ext cx="8302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 descr="Изображение выглядит как человек, одежда, Человеческое лицо, улыбка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-1588"/>
            <a:ext cx="795972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938" y="0"/>
            <a:ext cx="12192001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3068637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spc="-120" dirty="0">
                <a:solidFill>
                  <a:schemeClr val="tx1"/>
                </a:solidFill>
                <a:latin typeface="Montserrat SemiBold" pitchFamily="2" charset="-52"/>
              </a:rPr>
              <a:t>WELCOME PREMIUM</a:t>
            </a:r>
            <a:endParaRPr lang="ru-RU" sz="2100" spc="-120" dirty="0">
              <a:solidFill>
                <a:schemeClr val="tx1"/>
              </a:solidFill>
              <a:latin typeface="Montserrat SemiBold" pitchFamily="2" charset="-52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749675"/>
            <a:ext cx="1377950" cy="604838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chemeClr val="tx1"/>
                </a:solidFill>
                <a:latin typeface="Montserrat" pitchFamily="2" charset="0"/>
              </a:rPr>
              <a:t>Добрый день! Формируем </a:t>
            </a:r>
            <a:r>
              <a:rPr lang="en-US" sz="500" dirty="0">
                <a:solidFill>
                  <a:schemeClr val="tx1"/>
                </a:solidFill>
                <a:latin typeface="Montserrat" pitchFamily="2" charset="0"/>
              </a:rPr>
              <a:t>welcome-</a:t>
            </a:r>
            <a:r>
              <a:rPr lang="ru-RU" sz="500" dirty="0">
                <a:solidFill>
                  <a:schemeClr val="tx1"/>
                </a:solidFill>
                <a:latin typeface="Montserrat" pitchFamily="2" charset="0"/>
              </a:rPr>
              <a:t>наборы для новой группы сотрудников. Важно — оставить сильное первое впечатление о компании, подчеркнуть заботу и статус. 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456113"/>
            <a:ext cx="1377950" cy="506412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Здравствуйте! Рекомендуем персонализированные </a:t>
            </a:r>
            <a:r>
              <a:rPr lang="en-US" sz="500" dirty="0">
                <a:solidFill>
                  <a:srgbClr val="241E20"/>
                </a:solidFill>
                <a:latin typeface="Montserrat" pitchFamily="2" charset="0"/>
              </a:rPr>
              <a:t>welcome-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наборы. Всё — в едином стиле вашего бренда, с индивидуальным нанесением.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3</a:t>
            </a:r>
          </a:p>
        </p:txBody>
      </p:sp>
      <p:sp>
        <p:nvSpPr>
          <p:cNvPr id="7178" name="Прямоугольник 9">
            <a:hlinkClick r:id="rId5"/>
          </p:cNvPr>
          <p:cNvSpPr>
            <a:spLocks noChangeArrowheads="1"/>
          </p:cNvSpPr>
          <p:nvPr/>
        </p:nvSpPr>
        <p:spPr bwMode="auto">
          <a:xfrm>
            <a:off x="352425" y="1335088"/>
            <a:ext cx="1311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Бизнес-блокнот</a:t>
            </a:r>
          </a:p>
          <a:p>
            <a:pPr eaLnBrk="1" hangingPunct="1"/>
            <a:r>
              <a:rPr lang="en-US" altLang="ru-RU" sz="1000" b="1" dirty="0">
                <a:latin typeface="Montserrat" pitchFamily="2" charset="-52"/>
              </a:rPr>
              <a:t>JUSTY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6"/>
              </a:rPr>
              <a:t>21210/15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7179" name="Прямоугольник 13"/>
          <p:cNvSpPr>
            <a:spLocks noChangeArrowheads="1"/>
          </p:cNvSpPr>
          <p:nvPr/>
        </p:nvSpPr>
        <p:spPr bwMode="auto">
          <a:xfrm>
            <a:off x="352425" y="2349500"/>
            <a:ext cx="1522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Ручка шариковая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FACTOR COLOR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7"/>
              </a:rPr>
              <a:t>40406/15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7180" name="Прямоугольник 17"/>
          <p:cNvSpPr>
            <a:spLocks noChangeArrowheads="1"/>
          </p:cNvSpPr>
          <p:nvPr/>
        </p:nvSpPr>
        <p:spPr bwMode="auto">
          <a:xfrm>
            <a:off x="352425" y="3363913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Кружка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SWEET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8"/>
              </a:rPr>
              <a:t>23500/15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7181" name="Прямоугольник 18"/>
          <p:cNvSpPr>
            <a:spLocks noChangeArrowheads="1"/>
          </p:cNvSpPr>
          <p:nvPr/>
        </p:nvSpPr>
        <p:spPr bwMode="auto">
          <a:xfrm>
            <a:off x="352425" y="4378325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Поло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BERLIN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353003.17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7182" name="Рисунок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74838" y="3160713"/>
            <a:ext cx="92868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Picture 2" descr="Рубашка-поло женская BERLIN WOMAN 20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03400" y="4292600"/>
            <a:ext cx="976313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4" name="Прямоугольник 25"/>
          <p:cNvSpPr>
            <a:spLocks noChangeArrowheads="1"/>
          </p:cNvSpPr>
          <p:nvPr/>
        </p:nvSpPr>
        <p:spPr bwMode="auto">
          <a:xfrm>
            <a:off x="352425" y="5392738"/>
            <a:ext cx="12461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Рюкзак водостойкий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DISCO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2"/>
              </a:rPr>
              <a:t>199012/15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7185" name="Picture 4" descr="Рюкзак водостойкий 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901825" y="5418138"/>
            <a:ext cx="8334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4186238" y="3578225"/>
            <a:ext cx="762000" cy="93663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7187" name="Рисунок 2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" descr="Бизнес-блокнот 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803400" y="1196975"/>
            <a:ext cx="93027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4" descr="Ручка шариковая FORCE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901825" y="2312988"/>
            <a:ext cx="784225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0" name="Рисунок 1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00225" y="1195388"/>
            <a:ext cx="931863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Рисунок 2" descr="Изображение выглядит как офисные принадлежности, Маркировочный инструмент, Шариковая ручка, Офисный инструмент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951038" y="2349500"/>
            <a:ext cx="6921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 descr="Изображение выглядит как аксессуар, Багаж и сумки, мебель, в помещении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2488" y="-152400"/>
            <a:ext cx="7529512" cy="752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2695575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ФИНТЕХ В РИТМЕ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741738"/>
            <a:ext cx="1377950" cy="522287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Коллеги, нужна подборка подарков для </a:t>
            </a:r>
            <a:r>
              <a:rPr lang="en-US" sz="500" dirty="0">
                <a:solidFill>
                  <a:srgbClr val="241E20"/>
                </a:solidFill>
                <a:latin typeface="Montserrat" pitchFamily="2" charset="0"/>
              </a:rPr>
              <a:t>digital-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направления и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финтех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-отдела. Приоритет — технологичность, минимализм и актуальность..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351338"/>
            <a:ext cx="1377950" cy="611187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Здравствуйте! Рекомендуем капсулу для современных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финтех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-команд: эргономичный рюкзак, </a:t>
            </a:r>
            <a:r>
              <a:rPr lang="en-US" sz="500" dirty="0">
                <a:solidFill>
                  <a:srgbClr val="241E20"/>
                </a:solidFill>
                <a:latin typeface="Montserrat" pitchFamily="2" charset="0"/>
              </a:rPr>
              <a:t>USB-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хаб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и технологичная ручка.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1050" dirty="0">
                <a:latin typeface="Montserrat Light" pitchFamily="2" charset="-52"/>
              </a:rPr>
              <a:t>4</a:t>
            </a:r>
            <a:endParaRPr lang="ru-RU" sz="1050" dirty="0">
              <a:latin typeface="Montserrat Light" pitchFamily="2" charset="-52"/>
            </a:endParaRPr>
          </a:p>
        </p:txBody>
      </p:sp>
      <p:sp>
        <p:nvSpPr>
          <p:cNvPr id="8202" name="Прямоугольник 17">
            <a:hlinkClick r:id="rId5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Мышь беспроводная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PULSE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6"/>
              </a:rPr>
              <a:t>39001/35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8203" name="Прямоугольник 18"/>
          <p:cNvSpPr>
            <a:spLocks noChangeArrowheads="1"/>
          </p:cNvSpPr>
          <p:nvPr/>
        </p:nvSpPr>
        <p:spPr bwMode="auto">
          <a:xfrm>
            <a:off x="352425" y="24653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Рюкзак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GRAN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7"/>
              </a:rPr>
              <a:t>977989/30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8204" name="Прямоугольник 19"/>
          <p:cNvSpPr>
            <a:spLocks noChangeArrowheads="1"/>
          </p:cNvSpPr>
          <p:nvPr/>
        </p:nvSpPr>
        <p:spPr bwMode="auto">
          <a:xfrm>
            <a:off x="352425" y="3441700"/>
            <a:ext cx="141763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Бизнес-блокнот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SMARTI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8"/>
              </a:rPr>
              <a:t>21234/11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8205" name="Прямоугольник 20"/>
          <p:cNvSpPr>
            <a:spLocks noChangeArrowheads="1"/>
          </p:cNvSpPr>
          <p:nvPr/>
        </p:nvSpPr>
        <p:spPr bwMode="auto">
          <a:xfrm>
            <a:off x="352425" y="4416425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USB-хаб</a:t>
            </a:r>
            <a:r>
              <a:rPr lang="ru-RU" altLang="ru-RU" sz="1000" dirty="0">
                <a:latin typeface="Montserrat" pitchFamily="2" charset="-52"/>
              </a:rPr>
              <a:t/>
            </a:r>
            <a:br>
              <a:rPr lang="ru-RU" altLang="ru-RU" sz="1000" dirty="0">
                <a:latin typeface="Montserrat" pitchFamily="2" charset="-52"/>
              </a:rPr>
            </a:br>
            <a:r>
              <a:rPr lang="ru-RU" altLang="ru-RU" sz="1000" b="1" dirty="0">
                <a:latin typeface="Montserrat" pitchFamily="2" charset="-52"/>
              </a:rPr>
              <a:t>ROOT 8 в 1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19344/29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8206" name="Прямоугольник 21"/>
          <p:cNvSpPr>
            <a:spLocks noChangeArrowheads="1"/>
          </p:cNvSpPr>
          <p:nvPr/>
        </p:nvSpPr>
        <p:spPr bwMode="auto">
          <a:xfrm>
            <a:off x="352425" y="539273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Ручка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TOUCHWRITER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0"/>
              </a:rPr>
              <a:t>1102/08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8207" name="Рисунок 2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089150" y="1317625"/>
            <a:ext cx="744538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Рисунок 25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09788" y="5278438"/>
            <a:ext cx="703262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9" name="Рисунок 2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90738" y="4440238"/>
            <a:ext cx="7048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0" name="Рисунок 2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43113" y="3357563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1" name="Рисунок 28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984375" y="2185988"/>
            <a:ext cx="919163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кругленный прямоугольник 22"/>
          <p:cNvSpPr/>
          <p:nvPr/>
        </p:nvSpPr>
        <p:spPr>
          <a:xfrm>
            <a:off x="4186238" y="3563938"/>
            <a:ext cx="762000" cy="9525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8213" name="Рисунок 2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4" name="Рисунок 2" descr="Изображение выглядит как офисные принадлежности, Маркировочный инструмент, Шариковая ручка, канцтовары&#10;&#10;Контент, сгенерированный ИИ, может содержать ошибки.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01838" y="5216525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9"/>
          <p:cNvPicPr>
            <a:picLocks noChangeAspect="1" noChangeArrowheads="1"/>
          </p:cNvPicPr>
          <p:nvPr/>
        </p:nvPicPr>
        <p:blipFill>
          <a:blip r:embed="rId2" cstate="print"/>
          <a:srcRect l="5493" r="6139"/>
          <a:stretch>
            <a:fillRect/>
          </a:stretch>
        </p:blipFill>
        <p:spPr bwMode="auto">
          <a:xfrm>
            <a:off x="4664075" y="0"/>
            <a:ext cx="75231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Рисунок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Рисунок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2836862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КОМАНДНЫЙ ДУХ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867150"/>
            <a:ext cx="1377950" cy="450850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Готовимся к корпоративному событию и хотим сделать акцент на единстве коллектива. Какие решения подойдут?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430713"/>
            <a:ext cx="1377950" cy="531812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Идеально подойдут капсульные подарки с корпоративной символикой.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Брендированная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одежда, а также сумки и аксессуары.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1050" dirty="0">
                <a:latin typeface="Montserrat Light" pitchFamily="2" charset="-52"/>
              </a:rPr>
              <a:t>5</a:t>
            </a:r>
            <a:endParaRPr lang="ru-RU" sz="1050" dirty="0">
              <a:latin typeface="Montserrat Light" pitchFamily="2" charset="-52"/>
            </a:endParaRPr>
          </a:p>
        </p:txBody>
      </p:sp>
      <p:sp>
        <p:nvSpPr>
          <p:cNvPr id="9226" name="Прямоугольник 18">
            <a:hlinkClick r:id="rId5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Рубашка-поло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ADAM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6"/>
              </a:rPr>
              <a:t>353000.05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9227" name="Прямоугольник 19"/>
          <p:cNvSpPr>
            <a:spLocks noChangeArrowheads="1"/>
          </p:cNvSpPr>
          <p:nvPr/>
        </p:nvSpPr>
        <p:spPr bwMode="auto">
          <a:xfrm>
            <a:off x="352425" y="2387600"/>
            <a:ext cx="124618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Рубашка-поло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PASSION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7"/>
              </a:rPr>
              <a:t>711338.360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9228" name="Прямоугольник 20"/>
          <p:cNvSpPr>
            <a:spLocks noChangeArrowheads="1"/>
          </p:cNvSpPr>
          <p:nvPr/>
        </p:nvSpPr>
        <p:spPr bwMode="auto">
          <a:xfrm>
            <a:off x="352425" y="3341688"/>
            <a:ext cx="1417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Конференц-сумка</a:t>
            </a:r>
            <a:r>
              <a:rPr lang="ru-RU" altLang="ru-RU" sz="1000" dirty="0">
                <a:latin typeface="Montserrat" pitchFamily="2" charset="-52"/>
              </a:rPr>
              <a:t/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BEAM NOTE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8"/>
              </a:rPr>
              <a:t>970122/05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9229" name="Прямоугольник 21"/>
          <p:cNvSpPr>
            <a:spLocks noChangeArrowheads="1"/>
          </p:cNvSpPr>
          <p:nvPr/>
        </p:nvSpPr>
        <p:spPr bwMode="auto">
          <a:xfrm>
            <a:off x="352425" y="4391025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Бейсболка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ru-RU" altLang="ru-RU" sz="1000" b="1" dirty="0">
                <a:latin typeface="Montserrat" pitchFamily="2" charset="-52"/>
              </a:rPr>
              <a:t>В</a:t>
            </a:r>
            <a:r>
              <a:rPr lang="en-US" altLang="ru-RU" sz="1000" b="1" dirty="0">
                <a:latin typeface="Montserrat" pitchFamily="2" charset="-52"/>
              </a:rPr>
              <a:t>OSTON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 50506/400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9230" name="Рисунок 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2288" y="4432300"/>
            <a:ext cx="7715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1" name="Рисунок 2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816100" y="1217613"/>
            <a:ext cx="919163" cy="9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2" name="Рисунок 2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78000" y="3267075"/>
            <a:ext cx="858838" cy="85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33" name="Picture 2" descr="Поло женское PASSION 17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01813" y="2233613"/>
            <a:ext cx="928687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Скругленный прямоугольник 23"/>
          <p:cNvSpPr/>
          <p:nvPr/>
        </p:nvSpPr>
        <p:spPr>
          <a:xfrm>
            <a:off x="4186238" y="3668713"/>
            <a:ext cx="762000" cy="93662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9235" name="Рисунок 2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0425" y="0"/>
            <a:ext cx="792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Рисунок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4075" y="12700"/>
            <a:ext cx="792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21581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Рисунок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2443162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ПРОФИ ВСТРЕЧ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908425"/>
            <a:ext cx="1377950" cy="520700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Планируем подарки для ключевых партнерских встреч. Нужно что-то функциональное, универсальное и представительное.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533900"/>
            <a:ext cx="1377950" cy="428625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Рекомендуем подборку деловых аксессуаров. Такой подарок поддержит имидж компании на всех переговорах.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6</a:t>
            </a:r>
          </a:p>
        </p:txBody>
      </p:sp>
      <p:pic>
        <p:nvPicPr>
          <p:cNvPr id="10251" name="Рисунок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1175" y="2276475"/>
            <a:ext cx="935038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Рисунок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6588" y="439737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Рисунок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06575" y="1108075"/>
            <a:ext cx="989013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Рисунок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06575" y="3368675"/>
            <a:ext cx="846138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5" name="Прямоугольник 17">
            <a:hlinkClick r:id="rId10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Конференц-сумка</a:t>
            </a:r>
            <a:r>
              <a:rPr lang="ru-RU" altLang="ru-RU" sz="1000" dirty="0">
                <a:latin typeface="Montserrat" pitchFamily="2" charset="-52"/>
              </a:rPr>
              <a:t> 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XENAC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1"/>
              </a:rPr>
              <a:t>344371/08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0256" name="Прямоугольник 18"/>
          <p:cNvSpPr>
            <a:spLocks noChangeArrowheads="1"/>
          </p:cNvSpPr>
          <p:nvPr/>
        </p:nvSpPr>
        <p:spPr bwMode="auto">
          <a:xfrm>
            <a:off x="352425" y="24653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Ежедневник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SPIRIT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2"/>
              </a:rPr>
              <a:t>24620/08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0257" name="Прямоугольник 19"/>
          <p:cNvSpPr>
            <a:spLocks noChangeArrowheads="1"/>
          </p:cNvSpPr>
          <p:nvPr/>
        </p:nvSpPr>
        <p:spPr bwMode="auto">
          <a:xfrm>
            <a:off x="352425" y="3441700"/>
            <a:ext cx="141763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Ручка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DELICATE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3"/>
              </a:rPr>
              <a:t>26906/13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0258" name="Прямоугольник 20"/>
          <p:cNvSpPr>
            <a:spLocks noChangeArrowheads="1"/>
          </p:cNvSpPr>
          <p:nvPr/>
        </p:nvSpPr>
        <p:spPr bwMode="auto">
          <a:xfrm>
            <a:off x="352425" y="4416425"/>
            <a:ext cx="1428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1000" dirty="0">
                <a:latin typeface="Montserrat" pitchFamily="2" charset="-52"/>
              </a:rPr>
              <a:t>USB flash-</a:t>
            </a:r>
            <a:r>
              <a:rPr lang="ru-RU" altLang="ru-RU" sz="1000" dirty="0">
                <a:latin typeface="Montserrat" pitchFamily="2" charset="-52"/>
              </a:rPr>
              <a:t>карта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ASSORTI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en-US" altLang="ru-RU" sz="1000" dirty="0">
                <a:latin typeface="Montserrat" pitchFamily="2" charset="-52"/>
                <a:hlinkClick r:id="rId14"/>
              </a:rPr>
              <a:t>19301_16Gb/35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186238" y="3721100"/>
            <a:ext cx="762000" cy="9525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10260" name="Рисунок 2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075" y="0"/>
            <a:ext cx="8512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23"/>
          <p:cNvPicPr>
            <a:picLocks noChangeAspect="1" noChangeArrowheads="1"/>
          </p:cNvPicPr>
          <p:nvPr/>
        </p:nvPicPr>
        <p:blipFill>
          <a:blip r:embed="rId3" cstate="print"/>
          <a:srcRect l="49033" t="63310" r="31831" b="69"/>
          <a:stretch>
            <a:fillRect/>
          </a:stretch>
        </p:blipFill>
        <p:spPr bwMode="auto">
          <a:xfrm>
            <a:off x="8691563" y="4348163"/>
            <a:ext cx="162877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Рисунок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588"/>
            <a:ext cx="12192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Рисунок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8813" y="1381125"/>
            <a:ext cx="2736850" cy="486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66913" y="292100"/>
            <a:ext cx="4516437" cy="481013"/>
          </a:xfrm>
          <a:prstGeom prst="roundRect">
            <a:avLst>
              <a:gd name="adj" fmla="val 50000"/>
            </a:avLst>
          </a:prstGeom>
          <a:solidFill>
            <a:srgbClr val="FF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spc="-120" dirty="0">
                <a:solidFill>
                  <a:schemeClr val="tx1"/>
                </a:solidFill>
                <a:latin typeface="Montserrat SemiBold" pitchFamily="2" charset="-52"/>
              </a:rPr>
              <a:t>ДОРОГА МЕЖДУ ФИЛИАЛАМИ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657600" y="3608388"/>
            <a:ext cx="1377950" cy="617537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Руководители активно перемещаются между филиалами. Есть ли у вас комплекты, которые помогут сотрудникам чувствовать себя комфортно в разъездах?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151313" y="4311650"/>
            <a:ext cx="1377950" cy="679450"/>
          </a:xfrm>
          <a:prstGeom prst="wedgeRoundRectCallout">
            <a:avLst>
              <a:gd name="adj1" fmla="val 32328"/>
              <a:gd name="adj2" fmla="val 64046"/>
              <a:gd name="adj3" fmla="val 16667"/>
            </a:avLst>
          </a:prstGeom>
          <a:solidFill>
            <a:srgbClr val="FFE5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Здравствуйте! Для дорожных команд предлагаем </a:t>
            </a:r>
            <a:r>
              <a:rPr lang="en-US" sz="500" dirty="0">
                <a:solidFill>
                  <a:srgbClr val="241E20"/>
                </a:solidFill>
                <a:latin typeface="Montserrat" pitchFamily="2" charset="0"/>
              </a:rPr>
              <a:t>travel-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капсулу: рюкзак, подушка, термос и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флешка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. Всё продумано для мобильных сотрудников и </a:t>
            </a:r>
            <a:r>
              <a:rPr lang="ru-RU" sz="500" dirty="0" err="1">
                <a:solidFill>
                  <a:srgbClr val="241E20"/>
                </a:solidFill>
                <a:latin typeface="Montserrat" pitchFamily="2" charset="0"/>
              </a:rPr>
              <a:t>брендируется</a:t>
            </a:r>
            <a:r>
              <a:rPr lang="ru-RU" sz="500" dirty="0">
                <a:solidFill>
                  <a:srgbClr val="241E20"/>
                </a:solidFill>
                <a:latin typeface="Montserrat" pitchFamily="2" charset="0"/>
              </a:rPr>
              <a:t> под вашу компанию.</a:t>
            </a:r>
            <a:endParaRPr lang="ru-RU" sz="500" dirty="0">
              <a:solidFill>
                <a:schemeClr val="tx1"/>
              </a:solidFill>
              <a:latin typeface="Montserrat" pitchFamily="2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657600" y="5065713"/>
            <a:ext cx="295275" cy="212725"/>
          </a:xfrm>
          <a:prstGeom prst="wedgeRoundRectCallout">
            <a:avLst>
              <a:gd name="adj1" fmla="val -34492"/>
              <a:gd name="adj2" fmla="val 60092"/>
              <a:gd name="adj3" fmla="val 16667"/>
            </a:avLst>
          </a:prstGeom>
          <a:solidFill>
            <a:schemeClr val="bg1"/>
          </a:solidFill>
          <a:ln w="952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chemeClr val="tx1"/>
                </a:solidFill>
                <a:latin typeface="Montserrat" pitchFamily="2" charset="-52"/>
              </a:rPr>
              <a:t>…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349375" y="415925"/>
            <a:ext cx="314325" cy="2730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1050" dirty="0">
                <a:latin typeface="Montserrat Light" pitchFamily="2" charset="-52"/>
              </a:rPr>
              <a:t>7</a:t>
            </a:r>
          </a:p>
        </p:txBody>
      </p:sp>
      <p:sp>
        <p:nvSpPr>
          <p:cNvPr id="11275" name="Прямоугольник 9">
            <a:hlinkClick r:id="rId6"/>
          </p:cNvPr>
          <p:cNvSpPr>
            <a:spLocks noChangeArrowheads="1"/>
          </p:cNvSpPr>
          <p:nvPr/>
        </p:nvSpPr>
        <p:spPr bwMode="auto">
          <a:xfrm>
            <a:off x="352425" y="1335088"/>
            <a:ext cx="1246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Рюкзак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SPARK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7"/>
              </a:rPr>
              <a:t>970113/26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1276" name="Прямоугольник 13"/>
          <p:cNvSpPr>
            <a:spLocks noChangeArrowheads="1"/>
          </p:cNvSpPr>
          <p:nvPr/>
        </p:nvSpPr>
        <p:spPr bwMode="auto">
          <a:xfrm>
            <a:off x="352425" y="2271713"/>
            <a:ext cx="12461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Подушка надувная дорожная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WAY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</a:t>
            </a:r>
            <a:r>
              <a:rPr lang="ru-RU" altLang="ru-RU" sz="1000" dirty="0">
                <a:latin typeface="Montserrat" pitchFamily="2" charset="-52"/>
                <a:hlinkClick r:id="rId8"/>
              </a:rPr>
              <a:t>. 18605/35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1277" name="Прямоугольник 17"/>
          <p:cNvSpPr>
            <a:spLocks noChangeArrowheads="1"/>
          </p:cNvSpPr>
          <p:nvPr/>
        </p:nvSpPr>
        <p:spPr bwMode="auto">
          <a:xfrm>
            <a:off x="352425" y="3517900"/>
            <a:ext cx="1417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>
                <a:latin typeface="Montserrat" pitchFamily="2" charset="-52"/>
              </a:rPr>
              <a:t>Бизнес-блокнот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CUBI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9"/>
              </a:rPr>
              <a:t>21221/06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1278" name="Прямоугольник 18"/>
          <p:cNvSpPr>
            <a:spLocks noChangeArrowheads="1"/>
          </p:cNvSpPr>
          <p:nvPr/>
        </p:nvSpPr>
        <p:spPr bwMode="auto">
          <a:xfrm>
            <a:off x="352425" y="4456113"/>
            <a:ext cx="1246188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000" dirty="0" err="1">
                <a:latin typeface="Montserrat" pitchFamily="2" charset="-52"/>
              </a:rPr>
              <a:t>Термо</a:t>
            </a:r>
            <a:r>
              <a:rPr lang="en-US" altLang="ru-RU" sz="1000" dirty="0">
                <a:latin typeface="Montserrat" pitchFamily="2" charset="-52"/>
              </a:rPr>
              <a:t>c </a:t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SOFT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ru-RU" altLang="ru-RU" sz="1000" dirty="0">
                <a:latin typeface="Montserrat" pitchFamily="2" charset="-52"/>
                <a:hlinkClick r:id="rId10"/>
              </a:rPr>
              <a:t>3516/24</a:t>
            </a:r>
            <a:endParaRPr lang="ru-RU" altLang="ru-RU" sz="1000" dirty="0">
              <a:latin typeface="Montserrat" pitchFamily="2" charset="-52"/>
            </a:endParaRPr>
          </a:p>
        </p:txBody>
      </p:sp>
      <p:sp>
        <p:nvSpPr>
          <p:cNvPr id="11279" name="Прямоугольник 19"/>
          <p:cNvSpPr>
            <a:spLocks noChangeArrowheads="1"/>
          </p:cNvSpPr>
          <p:nvPr/>
        </p:nvSpPr>
        <p:spPr bwMode="auto">
          <a:xfrm>
            <a:off x="352425" y="5392738"/>
            <a:ext cx="1246188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1000" dirty="0">
                <a:latin typeface="Montserrat" pitchFamily="2" charset="-52"/>
              </a:rPr>
              <a:t>USB flash-</a:t>
            </a:r>
            <a:r>
              <a:rPr lang="ru-RU" altLang="ru-RU" sz="1000" dirty="0">
                <a:latin typeface="Montserrat" pitchFamily="2" charset="-52"/>
              </a:rPr>
              <a:t>карта </a:t>
            </a:r>
            <a:br>
              <a:rPr lang="ru-RU" altLang="ru-RU" sz="1000" dirty="0">
                <a:latin typeface="Montserrat" pitchFamily="2" charset="-52"/>
              </a:rPr>
            </a:br>
            <a:r>
              <a:rPr lang="en-US" altLang="ru-RU" sz="1000" b="1" dirty="0">
                <a:latin typeface="Montserrat" pitchFamily="2" charset="-52"/>
              </a:rPr>
              <a:t>ASSORTI 16Gb</a:t>
            </a: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en-US" altLang="ru-RU" sz="1000" dirty="0">
                <a:latin typeface="Montserrat" pitchFamily="2" charset="-52"/>
              </a:rPr>
              <a:t/>
            </a:r>
            <a:br>
              <a:rPr lang="en-US" altLang="ru-RU" sz="1000" dirty="0">
                <a:latin typeface="Montserrat" pitchFamily="2" charset="-52"/>
              </a:rPr>
            </a:br>
            <a:r>
              <a:rPr lang="ru-RU" altLang="ru-RU" sz="1000" dirty="0">
                <a:latin typeface="Montserrat" pitchFamily="2" charset="-52"/>
              </a:rPr>
              <a:t>арт. </a:t>
            </a:r>
            <a:r>
              <a:rPr lang="en-US" altLang="ru-RU" sz="1000" dirty="0">
                <a:latin typeface="Montserrat" pitchFamily="2" charset="-52"/>
                <a:hlinkClick r:id="rId11"/>
              </a:rPr>
              <a:t>19301_16Gb/24</a:t>
            </a:r>
            <a:endParaRPr lang="ru-RU" altLang="ru-RU" sz="1000" dirty="0">
              <a:latin typeface="Montserrat" pitchFamily="2" charset="-52"/>
            </a:endParaRPr>
          </a:p>
        </p:txBody>
      </p:sp>
      <p:pic>
        <p:nvPicPr>
          <p:cNvPr id="11280" name="Рисунок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3875" y="43815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1" name="Рисунок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24038" y="5360988"/>
            <a:ext cx="661987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Рисунок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27200" y="3355975"/>
            <a:ext cx="808038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3" name="Рисунок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617663" y="1182688"/>
            <a:ext cx="1019175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Скругленный прямоугольник 22"/>
          <p:cNvSpPr/>
          <p:nvPr/>
        </p:nvSpPr>
        <p:spPr>
          <a:xfrm>
            <a:off x="4186238" y="3451225"/>
            <a:ext cx="762000" cy="9525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  <a:alpha val="3051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" dirty="0">
                <a:solidFill>
                  <a:schemeClr val="bg1">
                    <a:lumMod val="65000"/>
                  </a:schemeClr>
                </a:solidFill>
                <a:latin typeface="Montserrat" pitchFamily="2" charset="0"/>
              </a:rPr>
              <a:t>Сегодня</a:t>
            </a:r>
          </a:p>
        </p:txBody>
      </p:sp>
      <p:pic>
        <p:nvPicPr>
          <p:cNvPr id="11285" name="Рисунок 2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65738" y="5413375"/>
            <a:ext cx="357187" cy="31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6" name="Picture 2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736725" y="2397125"/>
            <a:ext cx="741363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18391</TotalTime>
  <Words>592</Words>
  <Application>Microsoft Office PowerPoint</Application>
  <PresentationFormat>Широкоэкранный</PresentationFormat>
  <Paragraphs>120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Calibri Light</vt:lpstr>
      <vt:lpstr>Montserrat</vt:lpstr>
      <vt:lpstr>Montserrat SemiBold</vt:lpstr>
      <vt:lpstr>Calibri</vt:lpstr>
      <vt:lpstr>Montserrat Light</vt:lpstr>
      <vt:lpstr>Open Sans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Поляковская Кристина Гаврииловна</dc:creator>
  <cp:lastModifiedBy>0000</cp:lastModifiedBy>
  <cp:revision>57</cp:revision>
  <dcterms:created xsi:type="dcterms:W3CDTF">2026-03-31T10:58:57Z</dcterms:created>
  <dcterms:modified xsi:type="dcterms:W3CDTF">2026-06-02T12:55:46Z</dcterms:modified>
</cp:coreProperties>
</file>